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56" r:id="rId2"/>
    <p:sldId id="459" r:id="rId3"/>
    <p:sldId id="462" r:id="rId4"/>
    <p:sldId id="457" r:id="rId5"/>
    <p:sldId id="460" r:id="rId6"/>
    <p:sldId id="463" r:id="rId7"/>
    <p:sldId id="461" r:id="rId8"/>
    <p:sldId id="455" r:id="rId9"/>
  </p:sldIdLst>
  <p:sldSz cx="9144000" cy="6858000" type="screen4x3"/>
  <p:notesSz cx="7077075" cy="90519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pos="206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51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AF4B"/>
    <a:srgbClr val="339933"/>
    <a:srgbClr val="48A3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544" autoAdjust="0"/>
    <p:restoredTop sz="93983" autoAdjust="0"/>
  </p:normalViewPr>
  <p:slideViewPr>
    <p:cSldViewPr>
      <p:cViewPr varScale="1">
        <p:scale>
          <a:sx n="66" d="100"/>
          <a:sy n="66" d="100"/>
        </p:scale>
        <p:origin x="942" y="16"/>
      </p:cViewPr>
      <p:guideLst>
        <p:guide orient="horz" pos="3024"/>
        <p:guide pos="2880"/>
        <p:guide pos="20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32"/>
    </p:cViewPr>
  </p:sorterViewPr>
  <p:notesViewPr>
    <p:cSldViewPr>
      <p:cViewPr varScale="1">
        <p:scale>
          <a:sx n="32" d="100"/>
          <a:sy n="32" d="100"/>
        </p:scale>
        <p:origin x="-1856" y="-64"/>
      </p:cViewPr>
      <p:guideLst>
        <p:guide orient="horz" pos="2851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66734" cy="452595"/>
          </a:xfrm>
          <a:prstGeom prst="rect">
            <a:avLst/>
          </a:prstGeom>
        </p:spPr>
        <p:txBody>
          <a:bodyPr vert="horz" lIns="92991" tIns="46496" rIns="92991" bIns="46496" rtlCol="0"/>
          <a:lstStyle>
            <a:lvl1pPr algn="l">
              <a:defRPr sz="1200">
                <a:latin typeface="Arial" pitchFamily="1" charset="0"/>
                <a:ea typeface="ＭＳ Ｐゴシック" pitchFamily="1" charset="-128"/>
                <a:cs typeface="ＭＳ Ｐゴシック" pitchFamily="1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2"/>
            <a:ext cx="3066734" cy="452595"/>
          </a:xfrm>
          <a:prstGeom prst="rect">
            <a:avLst/>
          </a:prstGeom>
        </p:spPr>
        <p:txBody>
          <a:bodyPr vert="horz" wrap="square" lIns="92991" tIns="46496" rIns="92991" bIns="46496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85F9C427-A0E3-40FA-A897-E794FAFC83A7}" type="datetime1">
              <a:rPr lang="en-US"/>
              <a:pPr>
                <a:defRPr/>
              </a:pPr>
              <a:t>7/24/2017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97760"/>
            <a:ext cx="3066734" cy="452595"/>
          </a:xfrm>
          <a:prstGeom prst="rect">
            <a:avLst/>
          </a:prstGeom>
        </p:spPr>
        <p:txBody>
          <a:bodyPr vert="horz" lIns="92991" tIns="46496" rIns="92991" bIns="46496" rtlCol="0" anchor="b"/>
          <a:lstStyle>
            <a:lvl1pPr algn="l">
              <a:defRPr sz="1200">
                <a:latin typeface="Arial" pitchFamily="1" charset="0"/>
                <a:ea typeface="ＭＳ Ｐゴシック" pitchFamily="1" charset="-128"/>
                <a:cs typeface="ＭＳ Ｐゴシック" pitchFamily="1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597760"/>
            <a:ext cx="3066734" cy="452595"/>
          </a:xfrm>
          <a:prstGeom prst="rect">
            <a:avLst/>
          </a:prstGeom>
        </p:spPr>
        <p:txBody>
          <a:bodyPr vert="horz" wrap="square" lIns="92991" tIns="46496" rIns="92991" bIns="46496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5D8C6793-3EAC-4473-8D34-C2EEE909F1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61153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66734" cy="452595"/>
          </a:xfrm>
          <a:prstGeom prst="rect">
            <a:avLst/>
          </a:prstGeom>
        </p:spPr>
        <p:txBody>
          <a:bodyPr vert="horz" lIns="92991" tIns="46496" rIns="92991" bIns="46496" rtlCol="0"/>
          <a:lstStyle>
            <a:lvl1pPr algn="l">
              <a:defRPr sz="1200">
                <a:latin typeface="Arial" pitchFamily="1" charset="0"/>
                <a:ea typeface="ＭＳ Ｐゴシック" pitchFamily="1" charset="-128"/>
                <a:cs typeface="ＭＳ Ｐゴシック" pitchFamily="1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2"/>
            <a:ext cx="3066734" cy="452595"/>
          </a:xfrm>
          <a:prstGeom prst="rect">
            <a:avLst/>
          </a:prstGeom>
        </p:spPr>
        <p:txBody>
          <a:bodyPr vert="horz" wrap="square" lIns="92991" tIns="46496" rIns="92991" bIns="46496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D43544C2-1AA7-45AB-9867-AC0174B11AB9}" type="datetime1">
              <a:rPr lang="en-US"/>
              <a:pPr>
                <a:defRPr/>
              </a:pPr>
              <a:t>7/24/2017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73175" y="676275"/>
            <a:ext cx="4530725" cy="3397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91" tIns="46496" rIns="92991" bIns="46496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299667"/>
            <a:ext cx="5661660" cy="4073365"/>
          </a:xfrm>
          <a:prstGeom prst="rect">
            <a:avLst/>
          </a:prstGeom>
        </p:spPr>
        <p:txBody>
          <a:bodyPr vert="horz" lIns="92991" tIns="46496" rIns="92991" bIns="4649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97760"/>
            <a:ext cx="3066734" cy="452595"/>
          </a:xfrm>
          <a:prstGeom prst="rect">
            <a:avLst/>
          </a:prstGeom>
        </p:spPr>
        <p:txBody>
          <a:bodyPr vert="horz" lIns="92991" tIns="46496" rIns="92991" bIns="46496" rtlCol="0" anchor="b"/>
          <a:lstStyle>
            <a:lvl1pPr algn="l">
              <a:defRPr sz="1200">
                <a:latin typeface="Arial" pitchFamily="1" charset="0"/>
                <a:ea typeface="ＭＳ Ｐゴシック" pitchFamily="1" charset="-128"/>
                <a:cs typeface="ＭＳ Ｐゴシック" pitchFamily="1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597760"/>
            <a:ext cx="3066734" cy="452595"/>
          </a:xfrm>
          <a:prstGeom prst="rect">
            <a:avLst/>
          </a:prstGeom>
        </p:spPr>
        <p:txBody>
          <a:bodyPr vert="horz" wrap="square" lIns="92991" tIns="46496" rIns="92991" bIns="46496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796C41A4-3476-4256-BB0A-493E7CE106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99808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" charset="-128"/>
        <a:cs typeface="ＭＳ Ｐゴシック" pitchFamily="1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overFooter.bmp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81600"/>
            <a:ext cx="91440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352800"/>
            <a:ext cx="7772400" cy="762000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400800" cy="533400"/>
          </a:xfr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25016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62157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304800"/>
            <a:ext cx="20193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304800"/>
            <a:ext cx="59055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51557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74004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67558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3962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3962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70819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07118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0548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3401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48395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19648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04800"/>
            <a:ext cx="807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0772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small" dirty="0"/>
              <a:t>GREC Fuel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3 main types:</a:t>
            </a:r>
          </a:p>
          <a:p>
            <a:r>
              <a:rPr lang="en-US" sz="2000" dirty="0"/>
              <a:t>In-woods</a:t>
            </a:r>
          </a:p>
          <a:p>
            <a:pPr lvl="1"/>
            <a:r>
              <a:rPr lang="en-US" sz="2000" dirty="0"/>
              <a:t>Agricultural and forestry land management activities including site prep, fire fuels reduction, salvage, land clearing</a:t>
            </a:r>
          </a:p>
          <a:p>
            <a:r>
              <a:rPr lang="en-US" sz="2000" dirty="0"/>
              <a:t>Urban</a:t>
            </a:r>
          </a:p>
          <a:p>
            <a:pPr lvl="1"/>
            <a:r>
              <a:rPr lang="en-US" sz="2000" dirty="0"/>
              <a:t>Including curbside yard debris, storm debris, tree service and land clearing debris</a:t>
            </a:r>
          </a:p>
          <a:p>
            <a:r>
              <a:rPr lang="en-US" sz="2000" dirty="0"/>
              <a:t>Mill residues</a:t>
            </a:r>
          </a:p>
          <a:p>
            <a:pPr lvl="1"/>
            <a:r>
              <a:rPr lang="en-US" sz="2000" dirty="0"/>
              <a:t>Primary and secondary wood-using mills:  sawmills, chip mills, truss and pallet plants</a:t>
            </a:r>
          </a:p>
        </p:txBody>
      </p:sp>
    </p:spTree>
    <p:extLst>
      <p:ext uri="{BB962C8B-B14F-4D97-AF65-F5344CB8AC3E}">
        <p14:creationId xmlns:p14="http://schemas.microsoft.com/office/powerpoint/2010/main" val="265139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small" dirty="0"/>
              <a:t>GREC Typical Fuel Characteristics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9369329"/>
              </p:ext>
            </p:extLst>
          </p:nvPr>
        </p:nvGraphicFramePr>
        <p:xfrm>
          <a:off x="533400" y="1219200"/>
          <a:ext cx="7848600" cy="266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2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2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2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2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Moisture content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Ash content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Btu/dry </a:t>
                      </a:r>
                      <a:r>
                        <a:rPr lang="en-US" dirty="0" err="1"/>
                        <a:t>lb</a:t>
                      </a:r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In-woods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36 - 42%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 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8,450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Urban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25 - 45%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2%</a:t>
                      </a:r>
                      <a:r>
                        <a:rPr lang="en-US" baseline="0" dirty="0"/>
                        <a:t> - 10%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8,200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Mill residues (dry)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 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9,100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Mill residues (green)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45 - 52%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 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9,100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8196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small" dirty="0"/>
              <a:t>GREC Fuel Availability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In-woods</a:t>
            </a:r>
          </a:p>
          <a:p>
            <a:pPr lvl="1"/>
            <a:r>
              <a:rPr lang="en-US" sz="2000" dirty="0"/>
              <a:t>&gt; 5 million acres of timberland in GREC supply shed, generating &gt; 7 million tons of conventional </a:t>
            </a:r>
            <a:r>
              <a:rPr lang="en-US" sz="2000" dirty="0" err="1"/>
              <a:t>roundwood</a:t>
            </a:r>
            <a:r>
              <a:rPr lang="en-US" sz="2000" dirty="0"/>
              <a:t> products</a:t>
            </a:r>
          </a:p>
          <a:p>
            <a:pPr lvl="1"/>
            <a:r>
              <a:rPr lang="en-US" sz="2000" dirty="0"/>
              <a:t>Logging residues and other agricultural land management activity generate &gt; 1 million tons of fuel wood</a:t>
            </a:r>
          </a:p>
          <a:p>
            <a:r>
              <a:rPr lang="en-US" sz="2000" dirty="0"/>
              <a:t>Urban</a:t>
            </a:r>
          </a:p>
          <a:p>
            <a:pPr lvl="1"/>
            <a:r>
              <a:rPr lang="en-US" sz="2000" dirty="0"/>
              <a:t>&gt; 700,000 tons of urban wood waste generated within an economic haul distance to GREC</a:t>
            </a:r>
          </a:p>
          <a:p>
            <a:r>
              <a:rPr lang="en-US" sz="2000" dirty="0"/>
              <a:t>Mill residues</a:t>
            </a:r>
          </a:p>
          <a:p>
            <a:pPr lvl="1"/>
            <a:r>
              <a:rPr lang="en-US" sz="2000" dirty="0"/>
              <a:t>Primary wood-using mills in supply area generate &gt; 2 million tons of residues</a:t>
            </a:r>
          </a:p>
        </p:txBody>
      </p:sp>
    </p:spTree>
    <p:extLst>
      <p:ext uri="{BB962C8B-B14F-4D97-AF65-F5344CB8AC3E}">
        <p14:creationId xmlns:p14="http://schemas.microsoft.com/office/powerpoint/2010/main" val="1050247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small" dirty="0"/>
              <a:t>GREC Historic Fuel Sourcing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5187689"/>
              </p:ext>
            </p:extLst>
          </p:nvPr>
        </p:nvGraphicFramePr>
        <p:xfrm>
          <a:off x="533400" y="1219200"/>
          <a:ext cx="807720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5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5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5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54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54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Tons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Year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In-woods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Urban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Mill residue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Total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2014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526,085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196,074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39,346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761,505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394,738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44,536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36,134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475,408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37,299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2,071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17,540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56,910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181,819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15,904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6,837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204,560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774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cap="small" dirty="0"/>
              <a:t>GREC Supply Chain Characteristics</a:t>
            </a:r>
            <a:endParaRPr lang="en-US" b="1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&gt; 20 fuel producers of all types</a:t>
            </a:r>
          </a:p>
          <a:p>
            <a:r>
              <a:rPr lang="en-US" sz="2000" dirty="0"/>
              <a:t>In-woods producers (7):  all have chip equipment; most with trucking capacity, others contract trucking</a:t>
            </a:r>
          </a:p>
          <a:p>
            <a:r>
              <a:rPr lang="en-US" sz="2000" dirty="0"/>
              <a:t>Urban producers (&gt;10):  most have grinders; some have trucking </a:t>
            </a:r>
          </a:p>
          <a:p>
            <a:r>
              <a:rPr lang="en-US" sz="2000" dirty="0"/>
              <a:t>Average haul distance for in-woods fuel typically 50-55 miles; urban often greater (Jacksonville, I-4 corridor)</a:t>
            </a:r>
          </a:p>
        </p:txBody>
      </p:sp>
    </p:spTree>
    <p:extLst>
      <p:ext uri="{BB962C8B-B14F-4D97-AF65-F5344CB8AC3E}">
        <p14:creationId xmlns:p14="http://schemas.microsoft.com/office/powerpoint/2010/main" val="1593896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cap="small" dirty="0"/>
              <a:t>GREC Fuel Costs</a:t>
            </a:r>
            <a:endParaRPr lang="en-US" b="1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Delivered fuel costs function of:  type/quality, distance, diesel fuel prices, moisture content, dispatch characteristics</a:t>
            </a:r>
          </a:p>
          <a:p>
            <a:r>
              <a:rPr lang="en-US" sz="2000" dirty="0"/>
              <a:t>Most fuel contracted for on a dry weight basis</a:t>
            </a:r>
          </a:p>
          <a:p>
            <a:r>
              <a:rPr lang="en-US" sz="2000" dirty="0"/>
              <a:t>Fuel contracts contain adjusters for diesel fuel prices</a:t>
            </a:r>
          </a:p>
          <a:p>
            <a:r>
              <a:rPr lang="en-US" sz="2000" dirty="0"/>
              <a:t>Urban fuel typically has adjusters for ash content</a:t>
            </a:r>
          </a:p>
          <a:p>
            <a:r>
              <a:rPr lang="en-US" sz="2000" dirty="0"/>
              <a:t>Costs for all fuel reflect the distance that it is hauled</a:t>
            </a:r>
          </a:p>
          <a:p>
            <a:r>
              <a:rPr lang="en-US" sz="2000" dirty="0"/>
              <a:t>Unpredictable dispatch conditions increase fuel costs</a:t>
            </a:r>
          </a:p>
        </p:txBody>
      </p:sp>
    </p:spTree>
    <p:extLst>
      <p:ext uri="{BB962C8B-B14F-4D97-AF65-F5344CB8AC3E}">
        <p14:creationId xmlns:p14="http://schemas.microsoft.com/office/powerpoint/2010/main" val="2485926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cap="small" dirty="0">
                <a:latin typeface="Arial" pitchFamily="34" charset="0"/>
                <a:cs typeface="Arial" pitchFamily="34" charset="0"/>
              </a:rPr>
              <a:t>Fuel Supply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647" y="1103616"/>
            <a:ext cx="8077200" cy="4572000"/>
          </a:xfrm>
        </p:spPr>
        <p:txBody>
          <a:bodyPr/>
          <a:lstStyle/>
          <a:p>
            <a:pPr marL="0" lvl="0" indent="0">
              <a:buNone/>
            </a:pPr>
            <a:r>
              <a:rPr lang="en-US" sz="1400" dirty="0"/>
              <a:t>Summary of fuel sourcing 1/1/17-6/30/17:</a:t>
            </a:r>
          </a:p>
          <a:p>
            <a:pPr lvl="0"/>
            <a:endParaRPr lang="en-US" sz="1600" dirty="0"/>
          </a:p>
          <a:p>
            <a:pPr lvl="0"/>
            <a:endParaRPr lang="en-US" sz="1600" dirty="0"/>
          </a:p>
          <a:p>
            <a:pPr lvl="0"/>
            <a:endParaRPr lang="en-US" sz="1600" dirty="0"/>
          </a:p>
          <a:p>
            <a:pPr lvl="0"/>
            <a:endParaRPr lang="en-US" sz="1600" dirty="0"/>
          </a:p>
          <a:p>
            <a:pPr lvl="0"/>
            <a:endParaRPr lang="en-US" sz="1600" dirty="0"/>
          </a:p>
          <a:p>
            <a:pPr lvl="0"/>
            <a:endParaRPr lang="en-US" sz="1600" dirty="0"/>
          </a:p>
          <a:p>
            <a:pPr lvl="0"/>
            <a:endParaRPr lang="en-US" sz="1600" dirty="0"/>
          </a:p>
          <a:p>
            <a:pPr lvl="0"/>
            <a:endParaRPr lang="en-US" sz="1600" dirty="0"/>
          </a:p>
          <a:p>
            <a:pPr lvl="0"/>
            <a:endParaRPr lang="en-US" sz="1600" dirty="0"/>
          </a:p>
          <a:p>
            <a:pPr lvl="0"/>
            <a:endParaRPr lang="en-US" sz="1600" dirty="0"/>
          </a:p>
          <a:p>
            <a:pPr lvl="0"/>
            <a:endParaRPr lang="en-US" sz="1600" dirty="0"/>
          </a:p>
          <a:p>
            <a:pPr lvl="0"/>
            <a:endParaRPr lang="en-US" sz="1600" dirty="0"/>
          </a:p>
          <a:p>
            <a:pPr lvl="0"/>
            <a:endParaRPr lang="en-US" sz="1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8740820"/>
              </p:ext>
            </p:extLst>
          </p:nvPr>
        </p:nvGraphicFramePr>
        <p:xfrm>
          <a:off x="762000" y="1524000"/>
          <a:ext cx="7315198" cy="344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5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46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1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50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50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5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54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r>
                        <a:rPr lang="en-US" sz="1400" dirty="0"/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As-rec’d. tons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MC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$/as-rec’d.</a:t>
                      </a:r>
                      <a:r>
                        <a:rPr lang="en-US" sz="1400" baseline="0" dirty="0"/>
                        <a:t> ton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$/dry</a:t>
                      </a:r>
                      <a:r>
                        <a:rPr lang="en-US" sz="1400" baseline="0" dirty="0"/>
                        <a:t> ton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$/MMBtu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% Furnish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180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In-woods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181,819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39.7%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$ 28.75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$ 47.65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$ 2.82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88.9%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180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Mill residue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6,837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26.1%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$ 28.59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$ 38.71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$ 2.13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180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Urban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15,904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30.7%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$ 22.40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$ 32.31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$ 1.97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7.8%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1800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 204,560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38.5%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$ 28.25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$ 45.94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$ 2.72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400800"/>
            <a:ext cx="762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</a:t>
            </a:r>
            <a:fld id="{60B2B6A2-9A10-4E54-9AF3-7A1B0EEF206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115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382000" cy="762000"/>
          </a:xfrm>
        </p:spPr>
        <p:txBody>
          <a:bodyPr/>
          <a:lstStyle/>
          <a:p>
            <a:r>
              <a:rPr lang="en-US" sz="2800" b="1" cap="small" dirty="0">
                <a:latin typeface="Arial" pitchFamily="34" charset="0"/>
                <a:cs typeface="Arial" pitchFamily="34" charset="0"/>
              </a:rPr>
              <a:t>Fuel Procurement Staffing</a:t>
            </a:r>
            <a:endParaRPr lang="en-US" sz="2400" b="1" cap="smal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077200" cy="4572000"/>
          </a:xfrm>
        </p:spPr>
        <p:txBody>
          <a:bodyPr/>
          <a:lstStyle/>
          <a:p>
            <a:r>
              <a:rPr lang="en-US" sz="1800" dirty="0"/>
              <a:t>4 full time positions:  Fuel Procurement Manager, Biomass Forester, Quality Control Technician, Scale Attendant</a:t>
            </a:r>
          </a:p>
          <a:p>
            <a:r>
              <a:rPr lang="en-US" sz="1800" dirty="0"/>
              <a:t>Development and maintenance of fuel supply chain.</a:t>
            </a:r>
          </a:p>
          <a:p>
            <a:r>
              <a:rPr lang="en-US" sz="1800" dirty="0"/>
              <a:t>Fuel delivery scheduling and preparation of fuel payments.</a:t>
            </a:r>
          </a:p>
          <a:p>
            <a:r>
              <a:rPr lang="en-US" sz="1800" dirty="0"/>
              <a:t>Operation of scales and ticketing system; facilitation of truck dump operation.</a:t>
            </a:r>
          </a:p>
          <a:p>
            <a:r>
              <a:rPr lang="en-US" sz="1800" dirty="0"/>
              <a:t>Fuel quality control oversight including in-house analysis of fuel moisture and ash content.</a:t>
            </a:r>
          </a:p>
          <a:p>
            <a:r>
              <a:rPr lang="en-US" sz="1800" dirty="0"/>
              <a:t>Oversight of forest-sourced fuel Minimum Sustainability Standards (MSS).</a:t>
            </a:r>
          </a:p>
          <a:p>
            <a:r>
              <a:rPr lang="en-US" sz="1800" dirty="0"/>
              <a:t>Forest Stewardship Council (FSC) Controlled Wood and Chain of Custody certification maintenance.</a:t>
            </a: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0800"/>
            <a:ext cx="762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</a:t>
            </a:r>
            <a:fld id="{1B94E9C3-E6C8-4417-9589-91CBFD074F5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02950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1" charset="0"/>
            <a:ea typeface="ＭＳ Ｐゴシック" pitchFamily="1" charset="-128"/>
            <a:cs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1" charset="0"/>
            <a:ea typeface="ＭＳ Ｐゴシック" pitchFamily="1" charset="-128"/>
            <a:cs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8488</TotalTime>
  <Words>515</Words>
  <Application>Microsoft Office PowerPoint</Application>
  <PresentationFormat>On-screen Show (4:3)</PresentationFormat>
  <Paragraphs>139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ＭＳ Ｐゴシック</vt:lpstr>
      <vt:lpstr>Arial</vt:lpstr>
      <vt:lpstr>Calibri</vt:lpstr>
      <vt:lpstr>Blank Presentation</vt:lpstr>
      <vt:lpstr>GREC Fuel Types</vt:lpstr>
      <vt:lpstr>GREC Typical Fuel Characteristics</vt:lpstr>
      <vt:lpstr>GREC Fuel Availability</vt:lpstr>
      <vt:lpstr>GREC Historic Fuel Sourcing</vt:lpstr>
      <vt:lpstr>GREC Supply Chain Characteristics</vt:lpstr>
      <vt:lpstr>GREC Fuel Costs</vt:lpstr>
      <vt:lpstr>Fuel Supply Overview</vt:lpstr>
      <vt:lpstr>Fuel Procurement Staffing</vt:lpstr>
    </vt:vector>
  </TitlesOfParts>
  <Company>MicroArts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Taylor Luke</dc:creator>
  <cp:lastModifiedBy>Albert</cp:lastModifiedBy>
  <cp:revision>610</cp:revision>
  <cp:lastPrinted>2015-03-14T11:34:06Z</cp:lastPrinted>
  <dcterms:created xsi:type="dcterms:W3CDTF">2008-10-21T14:37:05Z</dcterms:created>
  <dcterms:modified xsi:type="dcterms:W3CDTF">2017-07-24T12:51:55Z</dcterms:modified>
</cp:coreProperties>
</file>